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80" r:id="rId2"/>
    <p:sldId id="350" r:id="rId3"/>
    <p:sldId id="326" r:id="rId4"/>
    <p:sldId id="347" r:id="rId5"/>
    <p:sldId id="346" r:id="rId6"/>
    <p:sldId id="345" r:id="rId7"/>
    <p:sldId id="336" r:id="rId8"/>
    <p:sldId id="337" r:id="rId9"/>
    <p:sldId id="333" r:id="rId10"/>
    <p:sldId id="328" r:id="rId11"/>
    <p:sldId id="344" r:id="rId12"/>
    <p:sldId id="351" r:id="rId13"/>
    <p:sldId id="342" r:id="rId14"/>
    <p:sldId id="321" r:id="rId15"/>
  </p:sldIdLst>
  <p:sldSz cx="9144000" cy="6858000" type="screen4x3"/>
  <p:notesSz cx="6858000" cy="9144000"/>
  <p:defaultTextStyle>
    <a:defPPr>
      <a:defRPr lang="en-US"/>
    </a:defPPr>
    <a:lvl1pPr marL="0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9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8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77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37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97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56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15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74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1482C7"/>
    <a:srgbClr val="0D7BBB"/>
    <a:srgbClr val="0E7BBC"/>
    <a:srgbClr val="F3A721"/>
    <a:srgbClr val="EF4035"/>
    <a:srgbClr val="1D97CF"/>
    <a:srgbClr val="E335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89" autoAdjust="0"/>
    <p:restoredTop sz="86965" autoAdjust="0"/>
  </p:normalViewPr>
  <p:slideViewPr>
    <p:cSldViewPr snapToGrid="0">
      <p:cViewPr>
        <p:scale>
          <a:sx n="60" d="100"/>
          <a:sy n="60" d="100"/>
        </p:scale>
        <p:origin x="-2792" y="-688"/>
      </p:cViewPr>
      <p:guideLst>
        <p:guide orient="horz" pos="4044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9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28281-EFB0-AC4E-812D-D5BD6865605C}" type="datetimeFigureOut">
              <a:rPr lang="en-US" smtClean="0"/>
              <a:t>1/8/14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F77FE-488D-BB41-8FC3-E491B241A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55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Party online data -</a:t>
            </a:r>
            <a:r>
              <a:rPr lang="en-US" baseline="0" dirty="0" smtClean="0"/>
              <a:t> </a:t>
            </a:r>
            <a:r>
              <a:rPr lang="en-US" sz="1200" dirty="0" smtClean="0"/>
              <a:t>, outperforming 1st-party social, custom and CRM data, as well as 3rd-party offline data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F77FE-488D-BB41-8FC3-E491B241AA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42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D6BE-8185-E94A-9A4C-F838A225569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268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D6BE-8185-E94A-9A4C-F838A22556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268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7CC12-8B74-40E0-AEDC-7A3AEAF575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9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1/8/14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20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1/8/14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68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1/8/14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74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1/8/14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86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3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1/8/14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50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1/8/14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50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1/8/14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0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1/8/14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1/8/14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86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1/8/14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71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9" indent="0">
              <a:buNone/>
              <a:defRPr sz="2800"/>
            </a:lvl2pPr>
            <a:lvl3pPr marL="914318" indent="0">
              <a:buNone/>
              <a:defRPr sz="2400"/>
            </a:lvl3pPr>
            <a:lvl4pPr marL="1371477" indent="0">
              <a:buNone/>
              <a:defRPr sz="2000"/>
            </a:lvl4pPr>
            <a:lvl5pPr marL="1828637" indent="0">
              <a:buNone/>
              <a:defRPr sz="2000"/>
            </a:lvl5pPr>
            <a:lvl6pPr marL="2285797" indent="0">
              <a:buNone/>
              <a:defRPr sz="2000"/>
            </a:lvl6pPr>
            <a:lvl7pPr marL="2742956" indent="0">
              <a:buNone/>
              <a:defRPr sz="2000"/>
            </a:lvl7pPr>
            <a:lvl8pPr marL="3200115" indent="0">
              <a:buNone/>
              <a:defRPr sz="2000"/>
            </a:lvl8pPr>
            <a:lvl9pPr marL="365727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1/8/14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36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CDD06-7B05-CE42-A3D0-5088958E2530}" type="datetimeFigureOut">
              <a:rPr lang="en-US" smtClean="0"/>
              <a:t>1/8/14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8BC0A-57E3-B041-A4ED-3863567264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2394"/>
            <a:ext cx="9144000" cy="425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38100" dist="12700" dir="16200000">
              <a:srgbClr val="000000">
                <a:alpha val="1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spcCol="0"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168570" y="6525787"/>
            <a:ext cx="2840173" cy="264630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lvl="0" algn="r" defTabSz="914318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34" charset="-128"/>
              </a:rPr>
              <a:t>© 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34" charset="-128"/>
              </a:rPr>
              <a:t>2013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34" charset="-128"/>
              </a:rPr>
              <a:t>Bizo, </a:t>
            </a:r>
            <a:r>
              <a:rPr lang="en-US" sz="1100" dirty="0" err="1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34" charset="-128"/>
              </a:rPr>
              <a:t>Inc</a:t>
            </a:r>
            <a:endParaRPr lang="en-US" sz="1100" dirty="0">
              <a:solidFill>
                <a:schemeClr val="bg1">
                  <a:lumMod val="65000"/>
                </a:schemeClr>
              </a:solidFill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98397" y="6528172"/>
            <a:ext cx="2094470" cy="2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8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15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0" indent="-342870" algn="l" defTabSz="45715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83" indent="-285724" algn="l" defTabSz="45715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98" indent="-228580" algn="l" defTabSz="45715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57" indent="-228580" algn="l" defTabSz="45715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17" indent="-228580" algn="l" defTabSz="45715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76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5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5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4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7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7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7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6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5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4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eg"/><Relationship Id="rId3" Type="http://schemas.openxmlformats.org/officeDocument/2006/relationships/image" Target="../media/image4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hyperlink" Target="http://partners.bizo.com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5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g"/><Relationship Id="rId5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20" Type="http://schemas.openxmlformats.org/officeDocument/2006/relationships/image" Target="../media/image34.jpeg"/><Relationship Id="rId21" Type="http://schemas.openxmlformats.org/officeDocument/2006/relationships/image" Target="../media/image35.jpeg"/><Relationship Id="rId22" Type="http://schemas.openxmlformats.org/officeDocument/2006/relationships/image" Target="../media/image36.png"/><Relationship Id="rId23" Type="http://schemas.openxmlformats.org/officeDocument/2006/relationships/image" Target="../media/image37.png"/><Relationship Id="rId24" Type="http://schemas.openxmlformats.org/officeDocument/2006/relationships/image" Target="../media/image38.png"/><Relationship Id="rId25" Type="http://schemas.openxmlformats.org/officeDocument/2006/relationships/image" Target="../media/image39.png"/><Relationship Id="rId26" Type="http://schemas.openxmlformats.org/officeDocument/2006/relationships/image" Target="../media/image40.gif"/><Relationship Id="rId27" Type="http://schemas.openxmlformats.org/officeDocument/2006/relationships/image" Target="../media/image41.png"/><Relationship Id="rId28" Type="http://schemas.openxmlformats.org/officeDocument/2006/relationships/image" Target="../media/image42.gif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jpeg"/><Relationship Id="rId15" Type="http://schemas.openxmlformats.org/officeDocument/2006/relationships/image" Target="../media/image29.jpeg"/><Relationship Id="rId16" Type="http://schemas.openxmlformats.org/officeDocument/2006/relationships/image" Target="../media/image30.jpeg"/><Relationship Id="rId17" Type="http://schemas.openxmlformats.org/officeDocument/2006/relationships/image" Target="../media/image31.jpeg"/><Relationship Id="rId18" Type="http://schemas.openxmlformats.org/officeDocument/2006/relationships/image" Target="../media/image32.png"/><Relationship Id="rId19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tl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2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ide_28-30_b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80928" y="1295067"/>
            <a:ext cx="1803343" cy="544756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TOP FUNNEL</a:t>
            </a:r>
          </a:p>
          <a:p>
            <a:pPr>
              <a:lnSpc>
                <a:spcPct val="80000"/>
              </a:lnSpc>
            </a:pPr>
            <a:r>
              <a:rPr lang="en-US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IMPACT</a:t>
            </a:r>
            <a:endParaRPr lang="en-US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543588" y="1613363"/>
            <a:ext cx="5333366" cy="1043555"/>
            <a:chOff x="3810634" y="1928088"/>
            <a:chExt cx="5333366" cy="1043555"/>
          </a:xfrm>
        </p:grpSpPr>
        <p:sp>
          <p:nvSpPr>
            <p:cNvPr id="4" name="TextBox 3"/>
            <p:cNvSpPr txBox="1"/>
            <p:nvPr/>
          </p:nvSpPr>
          <p:spPr>
            <a:xfrm>
              <a:off x="4688597" y="2263765"/>
              <a:ext cx="4455403" cy="707878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800" b="1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RESULTS</a:t>
              </a:r>
              <a:endParaRPr lang="en-US" sz="4800" b="1" dirty="0">
                <a:solidFill>
                  <a:srgbClr val="1D97CF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10634" y="1928088"/>
              <a:ext cx="2715738" cy="461657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rgbClr val="EF4035"/>
                  </a:solidFill>
                  <a:latin typeface="Cambria"/>
                  <a:cs typeface="Cambria"/>
                </a:rPr>
                <a:t>focus on</a:t>
              </a:r>
              <a:endParaRPr lang="en-US" sz="2400" i="1" dirty="0">
                <a:solidFill>
                  <a:srgbClr val="EF4035"/>
                </a:solidFill>
                <a:latin typeface="Cambria"/>
                <a:cs typeface="Cambria"/>
              </a:endParaRPr>
            </a:p>
          </p:txBody>
        </p:sp>
      </p:grpSp>
      <p:pic>
        <p:nvPicPr>
          <p:cNvPr id="6" name="Picture 5" descr="sfdc_lockup_cmyk_white_v6.eps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530" y="675890"/>
            <a:ext cx="1231452" cy="964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80928" y="1914502"/>
            <a:ext cx="2093215" cy="2718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i="1" dirty="0" smtClean="0">
                <a:solidFill>
                  <a:srgbClr val="1D97CF"/>
                </a:solidFill>
                <a:latin typeface="Century Gothic"/>
                <a:cs typeface="Century Gothic"/>
              </a:rPr>
              <a:t>(Brand Awareness)</a:t>
            </a:r>
            <a:endParaRPr lang="en-US" sz="1400" i="1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21536" y="3549686"/>
            <a:ext cx="400020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Tw Cen MT"/>
                <a:cs typeface="Tw Cen MT"/>
              </a:defRPr>
            </a:lvl1pPr>
          </a:lstStyle>
          <a:p>
            <a:pPr marL="0" lvl="1"/>
            <a:r>
              <a:rPr lang="en-US" sz="1200" dirty="0">
                <a:solidFill>
                  <a:srgbClr val="1D97CF"/>
                </a:solidFill>
                <a:latin typeface="Century Gothic"/>
                <a:cs typeface="Century Gothic"/>
              </a:rPr>
              <a:t>Target Audience: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Sales &amp; Marketing Professionals</a:t>
            </a:r>
          </a:p>
          <a:p>
            <a:pPr marL="0" lvl="1"/>
            <a:endParaRPr lang="en-US" sz="1200" dirty="0" smtClean="0">
              <a:solidFill>
                <a:srgbClr val="1D97CF"/>
              </a:solidFill>
              <a:latin typeface="Century Gothic"/>
              <a:cs typeface="Century Gothic"/>
            </a:endParaRPr>
          </a:p>
          <a:p>
            <a:pPr marL="0" lvl="1"/>
            <a:r>
              <a:rPr lang="en-US" sz="1200" dirty="0" smtClean="0">
                <a:solidFill>
                  <a:srgbClr val="1D97CF"/>
                </a:solidFill>
                <a:latin typeface="Century Gothic"/>
                <a:cs typeface="Century Gothic"/>
              </a:rPr>
              <a:t>Goals</a:t>
            </a:r>
            <a:r>
              <a:rPr lang="en-US" sz="1200" dirty="0">
                <a:solidFill>
                  <a:srgbClr val="1D97CF"/>
                </a:solidFill>
                <a:latin typeface="Century Gothic"/>
                <a:cs typeface="Century Gothic"/>
              </a:rPr>
              <a:t>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Increase awareness of brand and products, boost impact of other programs, drive conversions</a:t>
            </a:r>
          </a:p>
          <a:p>
            <a:pPr>
              <a:lnSpc>
                <a:spcPct val="100000"/>
              </a:lnSpc>
            </a:pPr>
            <a:endParaRPr lang="en-US" sz="1200" dirty="0" smtClean="0">
              <a:solidFill>
                <a:srgbClr val="1D97CF"/>
              </a:solidFill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r>
              <a:rPr lang="en-US" sz="1200" dirty="0" smtClean="0">
                <a:solidFill>
                  <a:srgbClr val="1D97CF"/>
                </a:solidFill>
                <a:latin typeface="Century Gothic"/>
                <a:cs typeface="Century Gothic"/>
              </a:rPr>
              <a:t>Results</a:t>
            </a:r>
            <a:r>
              <a:rPr lang="en-US" sz="1200" dirty="0">
                <a:solidFill>
                  <a:srgbClr val="1D97CF"/>
                </a:solidFill>
                <a:latin typeface="Century Gothic"/>
                <a:cs typeface="Century Gothic"/>
              </a:rPr>
              <a:t>: </a:t>
            </a:r>
            <a:r>
              <a:rPr lang="en-US" sz="1200" b="1" dirty="0">
                <a:latin typeface="Century Gothic"/>
                <a:cs typeface="Century Gothic"/>
              </a:rPr>
              <a:t>32%</a:t>
            </a:r>
            <a:r>
              <a:rPr lang="en-US" sz="1200" dirty="0">
                <a:latin typeface="Century Gothic"/>
                <a:cs typeface="Century Gothic"/>
              </a:rPr>
              <a:t> lift in brand recall; </a:t>
            </a:r>
            <a:r>
              <a:rPr lang="en-US" sz="1200" b="1" dirty="0">
                <a:latin typeface="Century Gothic"/>
                <a:cs typeface="Century Gothic"/>
              </a:rPr>
              <a:t>80%</a:t>
            </a:r>
            <a:r>
              <a:rPr lang="en-US" sz="1200" dirty="0">
                <a:latin typeface="Century Gothic"/>
                <a:cs typeface="Century Gothic"/>
              </a:rPr>
              <a:t> lift in branded search; </a:t>
            </a:r>
            <a:r>
              <a:rPr lang="en-US" sz="1200" b="1" dirty="0">
                <a:latin typeface="Century Gothic"/>
                <a:cs typeface="Century Gothic"/>
              </a:rPr>
              <a:t>355% </a:t>
            </a:r>
            <a:r>
              <a:rPr lang="en-US" sz="1200" dirty="0">
                <a:latin typeface="Century Gothic"/>
                <a:cs typeface="Century Gothic"/>
              </a:rPr>
              <a:t>increase in pages viewed per visitor; </a:t>
            </a:r>
            <a:r>
              <a:rPr lang="en-US" sz="1200" b="1" dirty="0">
                <a:latin typeface="Century Gothic"/>
                <a:cs typeface="Century Gothic"/>
              </a:rPr>
              <a:t>30% lift </a:t>
            </a:r>
            <a:r>
              <a:rPr lang="en-US" sz="1200" dirty="0">
                <a:latin typeface="Century Gothic"/>
                <a:cs typeface="Century Gothic"/>
              </a:rPr>
              <a:t>in form conversion rates; drove </a:t>
            </a:r>
            <a:r>
              <a:rPr lang="en-US" sz="1200" b="1" dirty="0">
                <a:latin typeface="Century Gothic"/>
                <a:cs typeface="Century Gothic"/>
              </a:rPr>
              <a:t>354</a:t>
            </a:r>
            <a:r>
              <a:rPr lang="en-US" sz="1200" dirty="0">
                <a:latin typeface="Century Gothic"/>
                <a:cs typeface="Century Gothic"/>
              </a:rPr>
              <a:t> key conversions, influenced another </a:t>
            </a:r>
            <a:r>
              <a:rPr lang="en-US" sz="1200" b="1" dirty="0">
                <a:latin typeface="Century Gothic"/>
                <a:cs typeface="Century Gothic"/>
              </a:rPr>
              <a:t>2300</a:t>
            </a:r>
            <a:r>
              <a:rPr lang="en-US" sz="1200" dirty="0">
                <a:latin typeface="Century Gothic"/>
                <a:cs typeface="Century Gothic"/>
              </a:rPr>
              <a:t> conversions 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894399" y="2699996"/>
            <a:ext cx="3481730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733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_blank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431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329" y="428609"/>
            <a:ext cx="6019800" cy="1449620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400" b="1" dirty="0" smtClean="0">
                <a:solidFill>
                  <a:srgbClr val="1D97CF"/>
                </a:solidFill>
                <a:latin typeface="Tw Cen MT"/>
                <a:cs typeface="Tw Cen MT"/>
              </a:rPr>
              <a:t>Bizo Audience Analytics</a:t>
            </a:r>
            <a:endParaRPr lang="en-US" sz="5400" b="1" dirty="0">
              <a:solidFill>
                <a:srgbClr val="1D97CF"/>
              </a:solidFill>
              <a:latin typeface="Tw Cen MT"/>
              <a:cs typeface="Tw Cen M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10" t="25487"/>
          <a:stretch/>
        </p:blipFill>
        <p:spPr>
          <a:xfrm>
            <a:off x="0" y="0"/>
            <a:ext cx="3401891" cy="29031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0377" y="2462952"/>
            <a:ext cx="5254440" cy="3897710"/>
            <a:chOff x="83950" y="864598"/>
            <a:chExt cx="4110949" cy="2581611"/>
          </a:xfrm>
        </p:grpSpPr>
        <p:pic>
          <p:nvPicPr>
            <p:cNvPr id="27" name="Picture 2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50" y="864598"/>
              <a:ext cx="3851580" cy="207525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06140" y="1598306"/>
              <a:ext cx="3288759" cy="18479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9" name="Picture 2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7083" y="4180303"/>
            <a:ext cx="3105166" cy="1883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3644453" y="1245174"/>
            <a:ext cx="5064387" cy="165275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Tw Cen MT"/>
                <a:cs typeface="Tw Cen MT"/>
              </a:rPr>
              <a:t>Audience Reports can provide a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w Cen MT"/>
                <a:cs typeface="Tw Cen MT"/>
              </a:rPr>
              <a:t>detailed breakdown of the Bizographic of your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Tw Cen MT"/>
                <a:cs typeface="Tw Cen MT"/>
              </a:rPr>
              <a:t>site along with a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w Cen MT"/>
                <a:cs typeface="Tw Cen MT"/>
              </a:rPr>
              <a:t>vivid visualization of site visitation and other metrics (page views, unique visitors)</a:t>
            </a:r>
          </a:p>
          <a:p>
            <a:pPr>
              <a:lnSpc>
                <a:spcPct val="80000"/>
              </a:lnSpc>
            </a:pPr>
            <a:endParaRPr lang="en-US" i="1" dirty="0">
              <a:solidFill>
                <a:schemeClr val="bg1">
                  <a:lumMod val="65000"/>
                </a:schemeClr>
              </a:solidFill>
              <a:latin typeface="Tw Cen MT"/>
              <a:cs typeface="Tw Cen MT"/>
            </a:endParaRPr>
          </a:p>
          <a:p>
            <a:pPr>
              <a:lnSpc>
                <a:spcPct val="80000"/>
              </a:lnSpc>
            </a:pPr>
            <a:endParaRPr lang="en-US" i="1" dirty="0">
              <a:solidFill>
                <a:schemeClr val="bg1">
                  <a:lumMod val="65000"/>
                </a:schemeClr>
              </a:solidFill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756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angle Pattern ful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5"/>
          <a:stretch/>
        </p:blipFill>
        <p:spPr>
          <a:xfrm>
            <a:off x="0" y="0"/>
            <a:ext cx="9144000" cy="642559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243747"/>
            <a:ext cx="4713101" cy="588784"/>
            <a:chOff x="0" y="2006425"/>
            <a:chExt cx="3065986" cy="567011"/>
          </a:xfrm>
        </p:grpSpPr>
        <p:sp>
          <p:nvSpPr>
            <p:cNvPr id="19" name="Rectangle 18"/>
            <p:cNvSpPr/>
            <p:nvPr/>
          </p:nvSpPr>
          <p:spPr>
            <a:xfrm>
              <a:off x="0" y="2006425"/>
              <a:ext cx="2925637" cy="567011"/>
            </a:xfrm>
            <a:prstGeom prst="rect">
              <a:avLst/>
            </a:prstGeom>
            <a:solidFill>
              <a:srgbClr val="1D97C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2098969"/>
              <a:ext cx="3065986" cy="395101"/>
            </a:xfrm>
            <a:prstGeom prst="rect">
              <a:avLst/>
            </a:prstGeom>
            <a:noFill/>
          </p:spPr>
          <p:txBody>
            <a:bodyPr wrap="square" lIns="91432" tIns="45716" rIns="91432" bIns="45716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000" b="1" dirty="0" smtClean="0">
                  <a:solidFill>
                    <a:schemeClr val="bg1"/>
                  </a:solidFill>
                  <a:latin typeface="Century Gothic"/>
                  <a:cs typeface="Century Gothic"/>
                </a:rPr>
                <a:t>Partner Success Zone</a:t>
              </a:r>
              <a:endParaRPr lang="en-US" sz="3000" b="1" dirty="0">
                <a:solidFill>
                  <a:schemeClr val="bg1"/>
                </a:solidFill>
                <a:latin typeface="Century Gothic"/>
                <a:cs typeface="Century Gothic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92053" y="1106158"/>
            <a:ext cx="8610600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Bizo Partner Success Zone is a site containing various resources that partners can access to help them </a:t>
            </a:r>
            <a:r>
              <a:rPr lang="en-US" dirty="0"/>
              <a:t>position Bizo </a:t>
            </a:r>
            <a:r>
              <a:rPr lang="en-US" dirty="0" smtClean="0"/>
              <a:t>targeting </a:t>
            </a:r>
            <a:r>
              <a:rPr lang="en-US" dirty="0"/>
              <a:t>capabilities with clients and generate new </a:t>
            </a:r>
            <a:r>
              <a:rPr lang="en-US" dirty="0" smtClean="0"/>
              <a:t>business: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Data Sheets, White Papers and Case Studies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Presentation Slides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Contact Information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Bizo Logos</a:t>
            </a:r>
          </a:p>
          <a:p>
            <a:endParaRPr lang="en-US" dirty="0"/>
          </a:p>
          <a:p>
            <a:endParaRPr lang="en-US" sz="19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Also in the zone - </a:t>
            </a:r>
            <a:r>
              <a:rPr lang="en-US" sz="1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sign up for the </a:t>
            </a:r>
          </a:p>
          <a:p>
            <a:r>
              <a:rPr lang="en-US" sz="1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Bizo Pulse monthly newsletter</a:t>
            </a:r>
          </a:p>
          <a:p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stay current on all things Bizo </a:t>
            </a:r>
          </a:p>
          <a:p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artner ecosystem.</a:t>
            </a:r>
          </a:p>
          <a:p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endParaRPr lang="en-US" sz="19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 descr="Screen Shot 2013-05-13 at 4.30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2921987"/>
            <a:ext cx="5359400" cy="34364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38327" y="339845"/>
            <a:ext cx="3036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Visit: </a:t>
            </a:r>
            <a:r>
              <a:rPr lang="en-US" dirty="0">
                <a:hlinkClick r:id="rId4"/>
              </a:rPr>
              <a:t>http://partners.bizo.com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94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4953000"/>
          </a:xfrm>
        </p:spPr>
        <p:txBody>
          <a:bodyPr/>
          <a:lstStyle/>
          <a:p>
            <a:endParaRPr lang="en-US" sz="2000" dirty="0" smtClean="0"/>
          </a:p>
          <a:p>
            <a:endParaRPr lang="en-US" sz="1800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" y="4207370"/>
            <a:ext cx="8610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F0"/>
              </a:buClr>
              <a:buSzPct val="140000"/>
              <a:buFont typeface="Wingdings" pitchFamily="2" charset="2"/>
              <a:buChar char="ü"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/>
                <a:ea typeface="ＭＳ Ｐゴシック" pitchFamily="34" charset="-128"/>
                <a:cs typeface="Helvetica"/>
              </a:rPr>
              <a:t>Partnership indexes Bizo’s Audience against comScore’s database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F0"/>
              </a:buClr>
              <a:buSzPct val="140000"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Helvetica"/>
              <a:ea typeface="ＭＳ Ｐゴシック" pitchFamily="34" charset="-128"/>
              <a:cs typeface="Helvetica"/>
            </a:endParaRP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F0"/>
              </a:buClr>
              <a:buSzPct val="140000"/>
              <a:buFont typeface="Wingdings" pitchFamily="2" charset="2"/>
              <a:buChar char="ü"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/>
                <a:ea typeface="ＭＳ Ｐゴシック" pitchFamily="34" charset="-128"/>
                <a:cs typeface="Helvetica"/>
              </a:rPr>
              <a:t>Provides insight into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"/>
                <a:ea typeface="ＭＳ Ｐゴシック" pitchFamily="34" charset="-128"/>
                <a:cs typeface="Helvetica"/>
              </a:rPr>
              <a:t>content consumption</a:t>
            </a:r>
            <a:r>
              <a:rPr lang="en-US" sz="2000" b="1" kern="0" dirty="0">
                <a:solidFill>
                  <a:srgbClr val="00B0F0"/>
                </a:solidFill>
                <a:latin typeface="Helvetica"/>
                <a:ea typeface="ＭＳ Ｐゴシック" pitchFamily="34" charset="-128"/>
                <a:cs typeface="Helvetica"/>
              </a:rPr>
              <a:t> habits 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/>
                <a:ea typeface="ＭＳ Ｐゴシック" pitchFamily="34" charset="-128"/>
                <a:cs typeface="Helvetica"/>
              </a:rPr>
              <a:t>and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"/>
                <a:ea typeface="ＭＳ Ｐゴシック" pitchFamily="34" charset="-128"/>
                <a:cs typeface="Helvetica"/>
              </a:rPr>
              <a:t>propensity to purchase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/>
                <a:ea typeface="ＭＳ Ｐゴシック" pitchFamily="34" charset="-128"/>
                <a:cs typeface="Helvetica"/>
              </a:rPr>
              <a:t>online and average purchase size across various categories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Helvetica"/>
              <a:ea typeface="ＭＳ Ｐゴシック" pitchFamily="34" charset="-128"/>
              <a:cs typeface="Helvetica"/>
            </a:endParaRP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931" y="1411478"/>
            <a:ext cx="3583953" cy="268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228" y="169993"/>
            <a:ext cx="2337419" cy="130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16732" y="469000"/>
            <a:ext cx="8089871" cy="733526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b="1" dirty="0" smtClean="0">
                <a:solidFill>
                  <a:srgbClr val="EF4035"/>
                </a:solidFill>
                <a:latin typeface="Century Gothic"/>
                <a:cs typeface="Century Gothic"/>
              </a:rPr>
              <a:t>Partnership</a:t>
            </a:r>
            <a:endParaRPr lang="en-US" sz="5000" b="1" dirty="0">
              <a:solidFill>
                <a:srgbClr val="EF4035"/>
              </a:solidFill>
              <a:latin typeface="Century Gothic"/>
              <a:cs typeface="Century Gothic"/>
            </a:endParaRPr>
          </a:p>
        </p:txBody>
      </p:sp>
      <p:pic>
        <p:nvPicPr>
          <p:cNvPr id="8" name="Picture 7" descr="bizo_logo-w_tag-horizontal.eps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366"/>
          <a:stretch/>
        </p:blipFill>
        <p:spPr>
          <a:xfrm>
            <a:off x="269832" y="430744"/>
            <a:ext cx="1823141" cy="69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53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tl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3"/>
          <p:cNvSpPr txBox="1">
            <a:spLocks/>
          </p:cNvSpPr>
          <p:nvPr/>
        </p:nvSpPr>
        <p:spPr>
          <a:xfrm>
            <a:off x="5105400" y="585470"/>
            <a:ext cx="5880100" cy="5802630"/>
          </a:xfrm>
          <a:prstGeom prst="rect">
            <a:avLst/>
          </a:prstGeom>
        </p:spPr>
        <p:txBody>
          <a:bodyPr/>
          <a:lstStyle>
            <a:lvl1pPr marL="342870" indent="-342870" algn="l" defTabSz="45715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83" indent="-285724" algn="l" defTabSz="45715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98" indent="-228580" algn="l" defTabSz="45715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57" indent="-228580" algn="l" defTabSz="45715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17" indent="-228580" algn="l" defTabSz="45715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76" indent="-228580" algn="l" defTabSz="45715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5" indent="-228580" algn="l" defTabSz="45715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5" indent="-228580" algn="l" defTabSz="45715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4" indent="-228580" algn="l" defTabSz="45715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400"/>
              </a:spcBef>
              <a:buClr>
                <a:srgbClr val="00A5D9"/>
              </a:buClr>
              <a:buSzPct val="140000"/>
              <a:buNone/>
            </a:pPr>
            <a:r>
              <a:rPr lang="en-US" i="1" dirty="0" smtClean="0"/>
              <a:t>Quarterly Updates and            Needs Assessment</a:t>
            </a:r>
          </a:p>
          <a:p>
            <a:pPr marL="0" indent="0">
              <a:spcBef>
                <a:spcPts val="2400"/>
              </a:spcBef>
              <a:buClr>
                <a:srgbClr val="00A5D9"/>
              </a:buClr>
              <a:buSzPct val="140000"/>
              <a:buNone/>
            </a:pPr>
            <a:r>
              <a:rPr lang="en-US" i="1" dirty="0" smtClean="0"/>
              <a:t>Co-Branded Sales               Collateral</a:t>
            </a:r>
          </a:p>
          <a:p>
            <a:pPr marL="0" indent="0">
              <a:spcBef>
                <a:spcPts val="2400"/>
              </a:spcBef>
              <a:buClr>
                <a:srgbClr val="00A5D9"/>
              </a:buClr>
              <a:buSzPct val="140000"/>
              <a:buNone/>
            </a:pPr>
            <a:r>
              <a:rPr lang="en-US" i="1" dirty="0" smtClean="0"/>
              <a:t>Partner Portal</a:t>
            </a:r>
          </a:p>
          <a:p>
            <a:pPr marL="0" indent="0">
              <a:spcBef>
                <a:spcPts val="2400"/>
              </a:spcBef>
              <a:buClr>
                <a:srgbClr val="00A5D9"/>
              </a:buClr>
              <a:buSzPct val="140000"/>
              <a:buNone/>
            </a:pPr>
            <a:r>
              <a:rPr lang="en-US" i="1" dirty="0" smtClean="0"/>
              <a:t>Bizo Pulse</a:t>
            </a:r>
          </a:p>
          <a:p>
            <a:pPr marL="0" indent="0">
              <a:spcBef>
                <a:spcPts val="2400"/>
              </a:spcBef>
              <a:buClr>
                <a:srgbClr val="00A5D9"/>
              </a:buClr>
              <a:buSzPct val="140000"/>
              <a:buNone/>
            </a:pPr>
            <a:r>
              <a:rPr lang="en-US" i="1" dirty="0" smtClean="0"/>
              <a:t>Dedicated RFP Support </a:t>
            </a:r>
          </a:p>
          <a:p>
            <a:pPr algn="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52" y="4051300"/>
            <a:ext cx="325562" cy="325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2" y="4876800"/>
            <a:ext cx="338262" cy="3382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52" y="3238500"/>
            <a:ext cx="325562" cy="325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52" y="1981200"/>
            <a:ext cx="325562" cy="325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2" y="787400"/>
            <a:ext cx="325562" cy="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07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angle Pattern full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5"/>
          <a:stretch/>
        </p:blipFill>
        <p:spPr>
          <a:xfrm>
            <a:off x="0" y="0"/>
            <a:ext cx="9144000" cy="64255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6183" y="1797267"/>
            <a:ext cx="7871149" cy="3893365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sz="1900" dirty="0"/>
              <a:t>Audience targeting continues to grow with more than 80% of advertisers and 90% of agencies, ad networks, ad exchanges and DSPs utilizing the </a:t>
            </a:r>
            <a:r>
              <a:rPr lang="en-US" sz="1900" dirty="0" smtClean="0"/>
              <a:t>capability</a:t>
            </a:r>
          </a:p>
          <a:p>
            <a:pPr marL="285750" indent="-285750">
              <a:buFont typeface="Wingdings" charset="2"/>
              <a:buChar char="Ø"/>
            </a:pPr>
            <a:endParaRPr lang="en-US" sz="1900" dirty="0"/>
          </a:p>
          <a:p>
            <a:pPr marL="285750" indent="-285750">
              <a:buFont typeface="Wingdings" charset="2"/>
              <a:buChar char="Ø"/>
            </a:pPr>
            <a:r>
              <a:rPr lang="en-US" sz="1900" dirty="0"/>
              <a:t>Over 60% of advertisers prefer 3rd party online data for audience targeting, followed by </a:t>
            </a:r>
            <a:r>
              <a:rPr lang="en-US" sz="1900" dirty="0" smtClean="0"/>
              <a:t>1</a:t>
            </a:r>
            <a:r>
              <a:rPr lang="en-US" sz="1900" baseline="30000" dirty="0" smtClean="0"/>
              <a:t>st</a:t>
            </a:r>
            <a:r>
              <a:rPr lang="en-US" sz="1900" dirty="0" smtClean="0"/>
              <a:t>  party </a:t>
            </a:r>
            <a:r>
              <a:rPr lang="en-US" sz="1900" dirty="0"/>
              <a:t>CRM data </a:t>
            </a:r>
          </a:p>
          <a:p>
            <a:r>
              <a:rPr lang="en-US" sz="1900" dirty="0"/>
              <a:t> 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900" dirty="0"/>
              <a:t>3rd party online data is the highest ranked data set for both direct response and branding campaigns for both advertisers and </a:t>
            </a:r>
            <a:r>
              <a:rPr lang="en-US" sz="1900" dirty="0" smtClean="0"/>
              <a:t>agencies</a:t>
            </a:r>
          </a:p>
          <a:p>
            <a:pPr marL="285750" indent="-285750">
              <a:buFont typeface="Wingdings" charset="2"/>
              <a:buChar char="Ø"/>
            </a:pPr>
            <a:endParaRPr lang="en-US" sz="1900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1900" dirty="0" smtClean="0"/>
              <a:t> </a:t>
            </a:r>
            <a:r>
              <a:rPr lang="en-US" sz="1900" dirty="0"/>
              <a:t>More than 69% of respondents report they plan to increase their audience-targeting budgets, with an average budget increase of 38</a:t>
            </a:r>
            <a:r>
              <a:rPr lang="en-US" sz="1900" dirty="0" smtClean="0"/>
              <a:t>%</a:t>
            </a:r>
            <a:r>
              <a:rPr lang="en-US" sz="1900" dirty="0"/>
              <a:t> </a:t>
            </a:r>
          </a:p>
          <a:p>
            <a:r>
              <a:rPr lang="en-US" sz="1900" dirty="0" smtClean="0"/>
              <a:t> </a:t>
            </a:r>
            <a:endParaRPr lang="en-US" sz="19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469185"/>
            <a:ext cx="4318000" cy="812061"/>
            <a:chOff x="0" y="1927243"/>
            <a:chExt cx="2960802" cy="567011"/>
          </a:xfrm>
        </p:grpSpPr>
        <p:sp>
          <p:nvSpPr>
            <p:cNvPr id="19" name="Rectangle 18"/>
            <p:cNvSpPr/>
            <p:nvPr/>
          </p:nvSpPr>
          <p:spPr>
            <a:xfrm>
              <a:off x="0" y="1927243"/>
              <a:ext cx="2925637" cy="567011"/>
            </a:xfrm>
            <a:prstGeom prst="rect">
              <a:avLst/>
            </a:prstGeom>
            <a:solidFill>
              <a:srgbClr val="1D97C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785" y="2055463"/>
              <a:ext cx="2886017" cy="350999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200" b="1" dirty="0" smtClean="0">
                  <a:solidFill>
                    <a:schemeClr val="bg1"/>
                  </a:solidFill>
                  <a:latin typeface="Century Gothic"/>
                  <a:cs typeface="Century Gothic"/>
                </a:rPr>
                <a:t>State of the Industry</a:t>
              </a:r>
              <a:endParaRPr lang="en-US" sz="3200" b="1" dirty="0">
                <a:solidFill>
                  <a:schemeClr val="bg1"/>
                </a:solidFill>
                <a:latin typeface="Century Gothic"/>
                <a:cs typeface="Century Gothic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489200" y="5690632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Key highlights from the eXelate and Digiday State of </a:t>
            </a:r>
            <a:r>
              <a:rPr lang="en-US" sz="1400" i="1" dirty="0" smtClean="0"/>
              <a:t>the Industry survey – May, 2013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66210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ide14_blank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0"/>
            <a:ext cx="9144000" cy="643164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99054" y="1852783"/>
            <a:ext cx="2279650" cy="1236813"/>
            <a:chOff x="1073150" y="2191443"/>
            <a:chExt cx="2279650" cy="1236813"/>
          </a:xfrm>
        </p:grpSpPr>
        <p:sp>
          <p:nvSpPr>
            <p:cNvPr id="3" name="TextBox 2"/>
            <p:cNvSpPr txBox="1"/>
            <p:nvPr/>
          </p:nvSpPr>
          <p:spPr>
            <a:xfrm>
              <a:off x="1073150" y="2191443"/>
              <a:ext cx="2279650" cy="451398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800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FOUNDED</a:t>
              </a:r>
              <a:endParaRPr lang="en-US" sz="2800" dirty="0">
                <a:solidFill>
                  <a:srgbClr val="1D97CF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73150" y="2566490"/>
              <a:ext cx="2279650" cy="861766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000" b="1" dirty="0" smtClean="0">
                  <a:solidFill>
                    <a:schemeClr val="bg1">
                      <a:lumMod val="65000"/>
                    </a:schemeClr>
                  </a:solidFill>
                  <a:latin typeface="Century Gothic"/>
                  <a:cs typeface="Century Gothic"/>
                </a:rPr>
                <a:t>2008</a:t>
              </a:r>
              <a:endParaRPr lang="en-US" sz="6000" b="1" dirty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819169" y="1949948"/>
            <a:ext cx="2327275" cy="832397"/>
            <a:chOff x="3381375" y="2391418"/>
            <a:chExt cx="2327275" cy="832397"/>
          </a:xfrm>
        </p:grpSpPr>
        <p:sp>
          <p:nvSpPr>
            <p:cNvPr id="6" name="TextBox 5"/>
            <p:cNvSpPr txBox="1"/>
            <p:nvPr/>
          </p:nvSpPr>
          <p:spPr>
            <a:xfrm>
              <a:off x="3429000" y="2391418"/>
              <a:ext cx="2279650" cy="528342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400" b="1" dirty="0" smtClean="0">
                  <a:solidFill>
                    <a:srgbClr val="F3A721"/>
                  </a:solidFill>
                  <a:latin typeface="Century Gothic"/>
                  <a:cs typeface="Century Gothic"/>
                </a:rPr>
                <a:t>120 MM+</a:t>
              </a:r>
              <a:endParaRPr lang="en-US" sz="3400" b="1" dirty="0">
                <a:solidFill>
                  <a:srgbClr val="F3A721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81375" y="2875010"/>
              <a:ext cx="2279650" cy="348805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000" b="1" i="1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Biz</a:t>
              </a:r>
              <a:r>
                <a:rPr lang="en-US" sz="2000" i="1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 </a:t>
              </a:r>
              <a:r>
                <a:rPr lang="en-US" sz="2000" b="1" i="1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Professionals</a:t>
              </a:r>
              <a:endParaRPr lang="en-US" sz="2000" b="1" i="1" dirty="0">
                <a:solidFill>
                  <a:srgbClr val="1D97CF"/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-43240" y="3359260"/>
            <a:ext cx="2444750" cy="1471164"/>
            <a:chOff x="32357" y="3784254"/>
            <a:chExt cx="2444750" cy="1471164"/>
          </a:xfrm>
        </p:grpSpPr>
        <p:sp>
          <p:nvSpPr>
            <p:cNvPr id="11" name="TextBox 10"/>
            <p:cNvSpPr txBox="1"/>
            <p:nvPr/>
          </p:nvSpPr>
          <p:spPr>
            <a:xfrm>
              <a:off x="32357" y="3784254"/>
              <a:ext cx="2444750" cy="1471164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800" b="1" dirty="0" smtClean="0">
                  <a:solidFill>
                    <a:srgbClr val="F3A721"/>
                  </a:solidFill>
                  <a:latin typeface="Century Gothic"/>
                  <a:cs typeface="Century Gothic"/>
                </a:rPr>
                <a:t>Bizo </a:t>
              </a:r>
            </a:p>
            <a:p>
              <a:pPr algn="ctr">
                <a:lnSpc>
                  <a:spcPct val="80000"/>
                </a:lnSpc>
              </a:pPr>
              <a:r>
                <a:rPr lang="en-US" sz="2800" b="1" dirty="0" smtClean="0">
                  <a:solidFill>
                    <a:srgbClr val="F3A721"/>
                  </a:solidFill>
                  <a:latin typeface="Century Gothic"/>
                  <a:cs typeface="Century Gothic"/>
                </a:rPr>
                <a:t>Audience Marketing</a:t>
              </a:r>
            </a:p>
            <a:p>
              <a:pPr algn="ctr">
                <a:lnSpc>
                  <a:spcPct val="80000"/>
                </a:lnSpc>
              </a:pPr>
              <a:r>
                <a:rPr lang="en-US" sz="2800" b="1" dirty="0" smtClean="0">
                  <a:solidFill>
                    <a:srgbClr val="F3A721"/>
                  </a:solidFill>
                  <a:latin typeface="Century Gothic"/>
                  <a:cs typeface="Century Gothic"/>
                </a:rPr>
                <a:t> Platform</a:t>
              </a:r>
              <a:endParaRPr lang="en-US" sz="2800" b="1" dirty="0">
                <a:solidFill>
                  <a:srgbClr val="F3A721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0650" y="4567103"/>
              <a:ext cx="2333625" cy="400101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50000"/>
                </a:lnSpc>
              </a:pPr>
              <a:endParaRPr lang="en-US" sz="2000" b="1" dirty="0" smtClean="0">
                <a:solidFill>
                  <a:srgbClr val="1D97CF"/>
                </a:solidFill>
                <a:latin typeface="Century Gothic"/>
                <a:cs typeface="Century Gothic"/>
              </a:endParaRPr>
            </a:p>
            <a:p>
              <a:pPr algn="ctr">
                <a:lnSpc>
                  <a:spcPct val="50000"/>
                </a:lnSpc>
              </a:pPr>
              <a:endParaRPr lang="en-US" sz="2000" b="1" dirty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486408" y="3418719"/>
            <a:ext cx="4583258" cy="1051543"/>
            <a:chOff x="2368550" y="4556112"/>
            <a:chExt cx="3876615" cy="941920"/>
          </a:xfrm>
        </p:grpSpPr>
        <p:sp>
          <p:nvSpPr>
            <p:cNvPr id="9" name="TextBox 8"/>
            <p:cNvSpPr txBox="1"/>
            <p:nvPr/>
          </p:nvSpPr>
          <p:spPr>
            <a:xfrm>
              <a:off x="2368550" y="4556112"/>
              <a:ext cx="2279650" cy="803173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200" i="1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Reach approx. </a:t>
              </a:r>
              <a:r>
                <a:rPr lang="en-US" sz="3200" i="1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90</a:t>
              </a:r>
              <a:r>
                <a:rPr lang="en-US" sz="3200" i="1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%</a:t>
              </a:r>
              <a:endParaRPr lang="en-US" sz="3200" i="1" dirty="0">
                <a:solidFill>
                  <a:srgbClr val="1D97CF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83998" y="4649830"/>
              <a:ext cx="1961167" cy="848202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400" b="1" dirty="0" smtClean="0">
                  <a:solidFill>
                    <a:schemeClr val="bg1">
                      <a:lumMod val="65000"/>
                    </a:schemeClr>
                  </a:solidFill>
                  <a:latin typeface="Century Gothic"/>
                  <a:cs typeface="Century Gothic"/>
                </a:rPr>
                <a:t>U.S. Biz Pop</a:t>
              </a:r>
              <a:endParaRPr lang="en-US" sz="3400" b="1" dirty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864350" y="3396940"/>
            <a:ext cx="2279650" cy="1053246"/>
            <a:chOff x="4479925" y="4379683"/>
            <a:chExt cx="2279650" cy="1053246"/>
          </a:xfrm>
        </p:grpSpPr>
        <p:sp>
          <p:nvSpPr>
            <p:cNvPr id="14" name="TextBox 13"/>
            <p:cNvSpPr txBox="1"/>
            <p:nvPr/>
          </p:nvSpPr>
          <p:spPr>
            <a:xfrm>
              <a:off x="4479925" y="4379683"/>
              <a:ext cx="2279650" cy="656582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A6A6A6"/>
                  </a:solidFill>
                  <a:latin typeface="Century Gothic"/>
                  <a:cs typeface="Century Gothic"/>
                </a:rPr>
                <a:t>BPA</a:t>
              </a:r>
              <a:endParaRPr lang="en-US" sz="4400" b="1" dirty="0">
                <a:solidFill>
                  <a:srgbClr val="A6A6A6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65649" y="4946650"/>
              <a:ext cx="2111375" cy="486279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dirty="0" smtClean="0">
                  <a:solidFill>
                    <a:srgbClr val="EF4035"/>
                  </a:solidFill>
                  <a:latin typeface="Century Gothic"/>
                  <a:cs typeface="Century Gothic"/>
                </a:rPr>
                <a:t>Audited, Verified</a:t>
              </a:r>
            </a:p>
            <a:p>
              <a:pPr algn="ctr">
                <a:lnSpc>
                  <a:spcPct val="80000"/>
                </a:lnSpc>
              </a:pPr>
              <a:r>
                <a:rPr lang="en-US" sz="1600" dirty="0" smtClean="0">
                  <a:solidFill>
                    <a:srgbClr val="EF4035"/>
                  </a:solidFill>
                  <a:latin typeface="Century Gothic"/>
                  <a:cs typeface="Century Gothic"/>
                </a:rPr>
                <a:t>&amp; Certified</a:t>
              </a:r>
              <a:endParaRPr lang="en-US" sz="1600" dirty="0">
                <a:solidFill>
                  <a:srgbClr val="EF4035"/>
                </a:solidFill>
                <a:latin typeface="Century Gothic"/>
                <a:cs typeface="Century Gothic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266625" y="133743"/>
            <a:ext cx="3105150" cy="65658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rgbClr val="1D97CF"/>
                </a:solidFill>
                <a:latin typeface="Century Gothic"/>
                <a:cs typeface="Century Gothic"/>
              </a:rPr>
              <a:t>Bizo</a:t>
            </a:r>
            <a:endParaRPr lang="en-US" sz="4400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24200" y="629740"/>
            <a:ext cx="6019800" cy="78482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dirty="0" smtClean="0">
                <a:solidFill>
                  <a:srgbClr val="1D97CF"/>
                </a:solidFill>
                <a:latin typeface="Century Gothic"/>
                <a:cs typeface="Century Gothic"/>
              </a:rPr>
              <a:t>BACKGROUNDER</a:t>
            </a:r>
            <a:endParaRPr lang="en-US" sz="5400" b="1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407025" y="1743120"/>
            <a:ext cx="2327275" cy="1113013"/>
            <a:chOff x="3381375" y="2379323"/>
            <a:chExt cx="2327275" cy="1113013"/>
          </a:xfrm>
        </p:grpSpPr>
        <p:sp>
          <p:nvSpPr>
            <p:cNvPr id="30" name="TextBox 29"/>
            <p:cNvSpPr txBox="1"/>
            <p:nvPr/>
          </p:nvSpPr>
          <p:spPr>
            <a:xfrm>
              <a:off x="3429000" y="2379323"/>
              <a:ext cx="2279650" cy="605286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000" i="1" dirty="0" smtClean="0">
                  <a:solidFill>
                    <a:schemeClr val="bg1">
                      <a:lumMod val="65000"/>
                    </a:schemeClr>
                  </a:solidFill>
                  <a:latin typeface="Century Gothic"/>
                  <a:cs typeface="Century Gothic"/>
                </a:rPr>
                <a:t>2/3 </a:t>
              </a:r>
              <a:endParaRPr lang="en-US" sz="4000" i="1" dirty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81375" y="2947580"/>
              <a:ext cx="2279650" cy="544756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smtClean="0">
                  <a:solidFill>
                    <a:srgbClr val="E33538"/>
                  </a:solidFill>
                  <a:latin typeface="Century Gothic"/>
                  <a:cs typeface="Century Gothic"/>
                </a:rPr>
                <a:t>OF TOP 50 B2B BRANDS</a:t>
              </a:r>
              <a:endParaRPr lang="en-US" b="1" dirty="0">
                <a:solidFill>
                  <a:srgbClr val="E33538"/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71266" y="1912247"/>
            <a:ext cx="2279650" cy="1018365"/>
            <a:chOff x="4479925" y="4379683"/>
            <a:chExt cx="2279650" cy="1018365"/>
          </a:xfrm>
        </p:grpSpPr>
        <p:sp>
          <p:nvSpPr>
            <p:cNvPr id="36" name="TextBox 35"/>
            <p:cNvSpPr txBox="1"/>
            <p:nvPr/>
          </p:nvSpPr>
          <p:spPr>
            <a:xfrm>
              <a:off x="4479925" y="4379683"/>
              <a:ext cx="2279650" cy="656582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NO</a:t>
              </a:r>
              <a:endParaRPr lang="en-US" sz="4400" b="1" dirty="0">
                <a:solidFill>
                  <a:srgbClr val="1D97CF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65649" y="4946650"/>
              <a:ext cx="2111375" cy="451398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800" b="1" dirty="0" smtClean="0">
                  <a:solidFill>
                    <a:srgbClr val="FF0000"/>
                  </a:solidFill>
                  <a:latin typeface="Century Gothic"/>
                  <a:cs typeface="Century Gothic"/>
                </a:rPr>
                <a:t>PII</a:t>
              </a:r>
              <a:endParaRPr lang="en-US" sz="2800" b="1" dirty="0">
                <a:solidFill>
                  <a:srgbClr val="FF0000"/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66409" y="5122328"/>
            <a:ext cx="2279650" cy="1195633"/>
            <a:chOff x="4479925" y="4234543"/>
            <a:chExt cx="2279650" cy="1195633"/>
          </a:xfrm>
        </p:grpSpPr>
        <p:sp>
          <p:nvSpPr>
            <p:cNvPr id="39" name="TextBox 38"/>
            <p:cNvSpPr txBox="1"/>
            <p:nvPr/>
          </p:nvSpPr>
          <p:spPr>
            <a:xfrm>
              <a:off x="4479925" y="4234543"/>
              <a:ext cx="2279650" cy="656582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400" b="1" dirty="0" smtClean="0">
                  <a:solidFill>
                    <a:schemeClr val="bg1">
                      <a:lumMod val="65000"/>
                    </a:schemeClr>
                  </a:solidFill>
                  <a:latin typeface="Century Gothic"/>
                  <a:cs typeface="Century Gothic"/>
                </a:rPr>
                <a:t>#62</a:t>
              </a:r>
              <a:endParaRPr lang="en-US" sz="4400" b="1" dirty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65649" y="4813605"/>
              <a:ext cx="2111375" cy="616571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ON FORBES TOP 100 MOST PROMISING COMPANIES</a:t>
              </a:r>
              <a:endParaRPr lang="en-US" sz="1400" dirty="0">
                <a:solidFill>
                  <a:srgbClr val="1D97CF"/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270114" y="5014570"/>
            <a:ext cx="1501154" cy="1084778"/>
            <a:chOff x="6728069" y="4477544"/>
            <a:chExt cx="1501154" cy="1084778"/>
          </a:xfrm>
        </p:grpSpPr>
        <p:sp>
          <p:nvSpPr>
            <p:cNvPr id="42" name="Rectangle 41"/>
            <p:cNvSpPr/>
            <p:nvPr/>
          </p:nvSpPr>
          <p:spPr>
            <a:xfrm>
              <a:off x="6784975" y="4477544"/>
              <a:ext cx="131992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b="1" i="1" dirty="0" smtClean="0">
                  <a:solidFill>
                    <a:schemeClr val="bg1">
                      <a:lumMod val="65000"/>
                    </a:schemeClr>
                  </a:solidFill>
                  <a:latin typeface="Century Gothic"/>
                  <a:cs typeface="Century Gothic"/>
                </a:rPr>
                <a:t>130</a:t>
              </a:r>
              <a:endParaRPr lang="en-US" sz="4800" b="1" i="1" dirty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728069" y="5192990"/>
              <a:ext cx="15011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rgbClr val="EF4035"/>
                  </a:solidFill>
                  <a:latin typeface="Century Gothic"/>
                  <a:cs typeface="Century Gothic"/>
                </a:rPr>
                <a:t>EMPLOYEES</a:t>
              </a:r>
              <a:endParaRPr lang="en-US" i="1" dirty="0">
                <a:solidFill>
                  <a:srgbClr val="EF4035"/>
                </a:solidFill>
                <a:latin typeface="Century Gothic"/>
                <a:cs typeface="Century Gothic"/>
              </a:endParaRPr>
            </a:p>
          </p:txBody>
        </p:sp>
      </p:grpSp>
      <p:cxnSp>
        <p:nvCxnSpPr>
          <p:cNvPr id="50" name="Straight Connector 49"/>
          <p:cNvCxnSpPr/>
          <p:nvPr/>
        </p:nvCxnSpPr>
        <p:spPr>
          <a:xfrm>
            <a:off x="7556500" y="1811261"/>
            <a:ext cx="0" cy="1349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121400" y="4953000"/>
            <a:ext cx="0" cy="1349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429000" y="4953000"/>
            <a:ext cx="0" cy="1349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972300" y="3335261"/>
            <a:ext cx="0" cy="1349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401510" y="3483428"/>
            <a:ext cx="0" cy="1349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590800" y="1800980"/>
            <a:ext cx="0" cy="1349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310413" y="1779814"/>
            <a:ext cx="0" cy="1349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45832" y="5147616"/>
            <a:ext cx="1882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3A721"/>
                </a:solidFill>
                <a:latin typeface="Century Gothic"/>
                <a:cs typeface="Century Gothic"/>
              </a:rPr>
              <a:t>258 B2B</a:t>
            </a:r>
            <a:endParaRPr lang="en-US" sz="3600" b="1" dirty="0">
              <a:solidFill>
                <a:srgbClr val="F3A721"/>
              </a:solidFill>
              <a:latin typeface="Century Gothic"/>
              <a:cs typeface="Century Gothic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40349" y="5723772"/>
            <a:ext cx="2350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rPr>
              <a:t>Bizo Segments</a:t>
            </a:r>
            <a:endParaRPr lang="en-US" sz="2400" i="1" dirty="0">
              <a:solidFill>
                <a:schemeClr val="bg1">
                  <a:lumMod val="65000"/>
                </a:schemeClr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19803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ebg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43063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177800" y="0"/>
            <a:ext cx="8915400" cy="2585315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r"/>
            <a:r>
              <a:rPr lang="en-US" sz="5400" b="1" spc="-300" dirty="0" smtClean="0">
                <a:solidFill>
                  <a:schemeClr val="bg1"/>
                </a:solidFill>
                <a:latin typeface="Century Gothic"/>
                <a:cs typeface="Century Gothic"/>
              </a:rPr>
              <a:t>Bizo’s Business Audience Demographic Targeting Helps Marketers:</a:t>
            </a:r>
            <a:endParaRPr lang="en-US" sz="5400" b="1" spc="-3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2900" y="2585315"/>
            <a:ext cx="5105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Capitalize on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 the value of the business professional audience at scale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lang="en-US" sz="2400" kern="0" dirty="0" smtClean="0">
                <a:solidFill>
                  <a:schemeClr val="bg1"/>
                </a:solidFill>
                <a:latin typeface="Century Gothic"/>
                <a:cs typeface="Century Gothic"/>
              </a:rPr>
              <a:t>Improve  branding efforts and campaign ROI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Provide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 potential optimization and upsell opportunities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677" y="2966315"/>
            <a:ext cx="2452159" cy="233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57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ebg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43063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4300" y="0"/>
            <a:ext cx="8299126" cy="1754318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r"/>
            <a:r>
              <a:rPr lang="en-US" sz="5400" b="1" spc="-300" dirty="0" smtClean="0">
                <a:solidFill>
                  <a:schemeClr val="bg1"/>
                </a:solidFill>
                <a:latin typeface="Century Gothic"/>
                <a:cs typeface="Century Gothic"/>
              </a:rPr>
              <a:t>Private Audience Targeting</a:t>
            </a:r>
          </a:p>
          <a:p>
            <a:r>
              <a:rPr lang="en-US" sz="5400" b="1" spc="-30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lang="en-US" sz="5400" b="1" spc="-300" dirty="0" smtClean="0">
                <a:solidFill>
                  <a:schemeClr val="bg1"/>
                </a:solidFill>
                <a:latin typeface="Century Gothic"/>
                <a:cs typeface="Century Gothic"/>
              </a:rPr>
              <a:t>Helps Publishers:</a:t>
            </a:r>
            <a:endParaRPr lang="en-US" sz="5400" b="1" spc="-3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2900" y="2165047"/>
            <a:ext cx="510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Unlock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 the value of your audience at scale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Provide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 a potential upsell opportunity for their sales teams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978" y="1993900"/>
            <a:ext cx="2452159" cy="23353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0200" y="4817408"/>
            <a:ext cx="8128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Upsell their advertisers with the ability to target high value ads to specific business demographic segments, improving campaign ROI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93883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42371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554" y="2141058"/>
            <a:ext cx="2641600" cy="264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9362" y="2530122"/>
            <a:ext cx="2276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  <a:latin typeface="Century Gothic"/>
                <a:cs typeface="Century Gothic"/>
              </a:rPr>
              <a:t>Company Size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08039" y="3113890"/>
            <a:ext cx="2276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  <a:latin typeface="Century Gothic"/>
                <a:cs typeface="Century Gothic"/>
              </a:rPr>
              <a:t>Industry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206" y="3113890"/>
            <a:ext cx="2276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  <a:latin typeface="Century Gothic"/>
                <a:cs typeface="Century Gothic"/>
              </a:rPr>
              <a:t>Job Function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89237" y="3892616"/>
            <a:ext cx="227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  <a:latin typeface="Century Gothic"/>
                <a:cs typeface="Century Gothic"/>
              </a:rPr>
              <a:t>Professional</a:t>
            </a:r>
          </a:p>
          <a:p>
            <a:pPr algn="ctr"/>
            <a:r>
              <a:rPr lang="en-US" sz="1000" dirty="0" smtClean="0">
                <a:solidFill>
                  <a:srgbClr val="FFFFFF"/>
                </a:solidFill>
                <a:latin typeface="Century Gothic"/>
                <a:cs typeface="Century Gothic"/>
              </a:rPr>
              <a:t>Segments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19906" y="3892246"/>
            <a:ext cx="2276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  <a:latin typeface="Century Gothic"/>
                <a:cs typeface="Century Gothic"/>
              </a:rPr>
              <a:t>Seniority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0681" y="653118"/>
            <a:ext cx="2276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1177B0"/>
                </a:solidFill>
                <a:latin typeface="Century Gothic"/>
                <a:cs typeface="Century Gothic"/>
              </a:rPr>
              <a:t>Company Size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6906" y="1095137"/>
            <a:ext cx="2276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1177B0"/>
                </a:solidFill>
                <a:latin typeface="Century Gothic"/>
                <a:cs typeface="Century Gothic"/>
              </a:rPr>
              <a:t>Job Function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2991" y="1095137"/>
            <a:ext cx="2276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1177B0"/>
                </a:solidFill>
                <a:latin typeface="Century Gothic"/>
                <a:cs typeface="Century Gothic"/>
              </a:rPr>
              <a:t>Industry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27432" y="4260560"/>
            <a:ext cx="227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1177B0"/>
                </a:solidFill>
                <a:latin typeface="Century Gothic"/>
                <a:cs typeface="Century Gothic"/>
              </a:rPr>
              <a:t>Professional</a:t>
            </a:r>
          </a:p>
          <a:p>
            <a:pPr algn="ctr"/>
            <a:r>
              <a:rPr lang="en-US" sz="1400" dirty="0" smtClean="0">
                <a:solidFill>
                  <a:srgbClr val="1177B0"/>
                </a:solidFill>
                <a:latin typeface="Century Gothic"/>
                <a:cs typeface="Century Gothic"/>
              </a:rPr>
              <a:t>Segments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90800" y="4609156"/>
            <a:ext cx="2276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1177B0"/>
                </a:solidFill>
                <a:latin typeface="Century Gothic"/>
                <a:cs typeface="Century Gothic"/>
              </a:rPr>
              <a:t>Seniority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5521" y="869831"/>
            <a:ext cx="1952030" cy="959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Fortune 500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X-Large (5001+ employees)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Large (1000 - 5000)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Medium (101 - 1000)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Small (21 - 100)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Micro (1-20)</a:t>
            </a:r>
            <a:endParaRPr lang="en-US" sz="800" dirty="0">
              <a:solidFill>
                <a:srgbClr val="7F7F7F"/>
              </a:solidFill>
              <a:latin typeface="Century Gothic"/>
              <a:cs typeface="Century Gothic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46402" y="1401715"/>
            <a:ext cx="1676400" cy="125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C-Suite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Consultants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Education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Engineering/Technical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Finance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Government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Human Resources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Information Technology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08903" y="2734742"/>
            <a:ext cx="1752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Legal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Marketing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Medical &amp; Health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Nurse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Operations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Sales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Scientists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07286" y="2421353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Accounting Services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Advertising &amp; Marketing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Agriculture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Architecture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Business Services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Commercial Printing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Construction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07286" y="1401715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Management Consulting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Consumer Services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Cultural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Education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Energy &amp; Utilities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Finance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Government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05095" y="4908449"/>
            <a:ext cx="14478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Executives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Mid-management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Non-management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more...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41728" y="4725540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Business Professionals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06723" y="4908449"/>
            <a:ext cx="18620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Small Business Professionals</a:t>
            </a:r>
            <a:endParaRPr lang="en-US" sz="800" dirty="0">
              <a:solidFill>
                <a:srgbClr val="7F7F7F"/>
              </a:solidFill>
              <a:latin typeface="Century Gothic"/>
              <a:cs typeface="Century Gothic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77138" y="5133105"/>
            <a:ext cx="1687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High Net Worth Professionals</a:t>
            </a:r>
            <a:endParaRPr lang="en-US" sz="800" dirty="0">
              <a:solidFill>
                <a:srgbClr val="7F7F7F"/>
              </a:solidFill>
              <a:latin typeface="Century Gothic"/>
              <a:cs typeface="Century Gothic"/>
            </a:endParaRPr>
          </a:p>
        </p:txBody>
      </p:sp>
      <p:pic>
        <p:nvPicPr>
          <p:cNvPr id="26" name="Picture 2" descr="BPA_WW_MASTER_3c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3647" y="5771844"/>
            <a:ext cx="1343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5324086" y="3277754"/>
            <a:ext cx="870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3A721"/>
                </a:solidFill>
                <a:latin typeface="Century Gothic"/>
                <a:cs typeface="Century Gothic"/>
              </a:rPr>
              <a:t>120M+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6020576" y="841907"/>
            <a:ext cx="1638802" cy="2273624"/>
          </a:xfrm>
          <a:prstGeom prst="line">
            <a:avLst/>
          </a:prstGeom>
          <a:ln w="12700" cmpd="sng">
            <a:solidFill>
              <a:srgbClr val="247CA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869649" y="841907"/>
            <a:ext cx="1649044" cy="2273625"/>
          </a:xfrm>
          <a:prstGeom prst="line">
            <a:avLst/>
          </a:prstGeom>
          <a:ln w="12700" cmpd="sng">
            <a:solidFill>
              <a:srgbClr val="247CA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194699" y="3596884"/>
            <a:ext cx="2488930" cy="809083"/>
          </a:xfrm>
          <a:prstGeom prst="line">
            <a:avLst/>
          </a:prstGeom>
          <a:ln w="12700" cmpd="sng">
            <a:solidFill>
              <a:srgbClr val="247CA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2835155" y="3596884"/>
            <a:ext cx="2488930" cy="809083"/>
          </a:xfrm>
          <a:prstGeom prst="line">
            <a:avLst/>
          </a:prstGeom>
          <a:ln w="12700" cmpd="sng">
            <a:solidFill>
              <a:srgbClr val="247CA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764512" y="3883647"/>
            <a:ext cx="0" cy="1771790"/>
          </a:xfrm>
          <a:prstGeom prst="line">
            <a:avLst/>
          </a:prstGeom>
          <a:ln w="12700" cmpd="sng">
            <a:solidFill>
              <a:srgbClr val="247CA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0" y="1404424"/>
            <a:ext cx="2969532" cy="938710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600" b="1" kern="600" spc="-220" dirty="0">
                <a:solidFill>
                  <a:srgbClr val="1D97CF"/>
                </a:solidFill>
                <a:latin typeface="Century Gothic"/>
                <a:cs typeface="Century Gothic"/>
              </a:rPr>
              <a:t>1</a:t>
            </a:r>
            <a:r>
              <a:rPr lang="en-US" sz="6600" b="1" kern="600" spc="-220" dirty="0" smtClean="0">
                <a:solidFill>
                  <a:srgbClr val="1D97CF"/>
                </a:solidFill>
                <a:latin typeface="Century Gothic"/>
                <a:cs typeface="Century Gothic"/>
              </a:rPr>
              <a:t>20+</a:t>
            </a:r>
            <a:endParaRPr lang="en-US" sz="6600" b="1" kern="600" spc="-220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0" y="2213507"/>
            <a:ext cx="2969532" cy="65658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kern="600" spc="-220" dirty="0" smtClean="0">
                <a:solidFill>
                  <a:srgbClr val="E33538"/>
                </a:solidFill>
                <a:latin typeface="Century Gothic"/>
                <a:cs typeface="Century Gothic"/>
              </a:rPr>
              <a:t>MILLION</a:t>
            </a:r>
            <a:endParaRPr lang="en-US" sz="4400" b="1" kern="600" spc="-220" dirty="0">
              <a:solidFill>
                <a:srgbClr val="E33538"/>
              </a:solidFill>
              <a:latin typeface="Century Gothic"/>
              <a:cs typeface="Century Gothic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0" y="2787040"/>
            <a:ext cx="2396747" cy="1438334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kern="600" spc="-220" dirty="0" smtClean="0">
                <a:solidFill>
                  <a:schemeClr val="bg1"/>
                </a:solidFill>
                <a:latin typeface="Century Gothic"/>
                <a:cs typeface="Century Gothic"/>
              </a:rPr>
              <a:t>targetable</a:t>
            </a:r>
          </a:p>
          <a:p>
            <a:pPr algn="ctr">
              <a:lnSpc>
                <a:spcPct val="80000"/>
              </a:lnSpc>
            </a:pPr>
            <a:r>
              <a:rPr lang="en-US" sz="4000" kern="600" spc="-220" dirty="0" smtClean="0">
                <a:solidFill>
                  <a:schemeClr val="bg1"/>
                </a:solidFill>
                <a:latin typeface="Century Gothic"/>
                <a:cs typeface="Century Gothic"/>
              </a:rPr>
              <a:t>business</a:t>
            </a:r>
          </a:p>
          <a:p>
            <a:pPr algn="ctr">
              <a:lnSpc>
                <a:spcPct val="80000"/>
              </a:lnSpc>
            </a:pPr>
            <a:r>
              <a:rPr lang="en-US" sz="3200" kern="600" spc="-220" dirty="0" smtClean="0">
                <a:solidFill>
                  <a:schemeClr val="bg1"/>
                </a:solidFill>
                <a:latin typeface="Century Gothic"/>
                <a:cs typeface="Century Gothic"/>
              </a:rPr>
              <a:t>professionals</a:t>
            </a:r>
            <a:endParaRPr lang="en-US" sz="3200" kern="600" spc="-22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34364" y="5987096"/>
            <a:ext cx="3165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200"/>
              </a:spcAft>
            </a:pPr>
            <a:r>
              <a:rPr lang="en-US" sz="800" dirty="0">
                <a:solidFill>
                  <a:srgbClr val="1D97CF"/>
                </a:solidFill>
                <a:latin typeface="Century Gothic"/>
                <a:cs typeface="Century Gothic"/>
              </a:rPr>
              <a:t>The Bizo platform and business audience data have been audited and certified by BPA Worldwide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77138" y="5327157"/>
            <a:ext cx="1687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Finance Professionals</a:t>
            </a:r>
            <a:endParaRPr lang="en-US" sz="800" dirty="0">
              <a:solidFill>
                <a:srgbClr val="7F7F7F"/>
              </a:solidFill>
              <a:latin typeface="Century Gothic"/>
              <a:cs typeface="Century Gothic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77138" y="5542601"/>
            <a:ext cx="1687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IT Professionals</a:t>
            </a:r>
            <a:endParaRPr lang="en-US" sz="800" dirty="0">
              <a:solidFill>
                <a:srgbClr val="7F7F7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74928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1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4132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000" y="317500"/>
            <a:ext cx="24889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rPr>
              <a:t>The</a:t>
            </a:r>
            <a:endParaRPr lang="en-US" sz="4400" b="1" dirty="0">
              <a:solidFill>
                <a:schemeClr val="bg1">
                  <a:lumMod val="6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97666" y="342900"/>
            <a:ext cx="5916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rPr>
              <a:t>Data</a:t>
            </a:r>
            <a:endParaRPr lang="en-US" sz="4400" b="1" dirty="0">
              <a:solidFill>
                <a:schemeClr val="bg1">
                  <a:lumMod val="6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24661" y="1222872"/>
            <a:ext cx="2488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COLLECT</a:t>
            </a:r>
            <a:endParaRPr lang="en-US" sz="20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24661" y="2241010"/>
            <a:ext cx="2488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NORMALIZE</a:t>
            </a:r>
            <a:endParaRPr lang="en-US" sz="20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24661" y="3259148"/>
            <a:ext cx="2488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PROTECT</a:t>
            </a:r>
            <a:endParaRPr lang="en-US" sz="20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24661" y="4266789"/>
            <a:ext cx="2488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DISTRIBUTE</a:t>
            </a:r>
            <a:endParaRPr lang="en-US" sz="20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24661" y="5274431"/>
            <a:ext cx="2488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FUEL</a:t>
            </a:r>
            <a:endParaRPr lang="en-US" sz="20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7907" y="3803339"/>
            <a:ext cx="2638395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spcAft>
                <a:spcPts val="200"/>
              </a:spcAft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EF4035"/>
                </a:solidFill>
                <a:latin typeface="Century Gothic"/>
                <a:cs typeface="Century Gothic"/>
              </a:rPr>
              <a:t>REGISTRATION</a:t>
            </a:r>
            <a:endParaRPr lang="en-US" sz="2000" b="1" dirty="0">
              <a:solidFill>
                <a:srgbClr val="EF4035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8400" y="4174456"/>
            <a:ext cx="3706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spcAft>
                <a:spcPts val="200"/>
              </a:spcAft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EF4035"/>
                </a:solidFill>
                <a:latin typeface="Century Gothic"/>
                <a:cs typeface="Century Gothic"/>
              </a:rPr>
              <a:t>VERTICAL BUSINESS PUBLISHERS</a:t>
            </a:r>
            <a:endParaRPr lang="en-US" sz="2000" b="1" dirty="0">
              <a:solidFill>
                <a:srgbClr val="EF4035"/>
              </a:solidFill>
              <a:latin typeface="Century Gothic"/>
              <a:cs typeface="Century Gothi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1988" y="4783144"/>
            <a:ext cx="2638395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spcAft>
                <a:spcPts val="200"/>
              </a:spcAft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EF4035"/>
                </a:solidFill>
                <a:latin typeface="Century Gothic"/>
                <a:cs typeface="Century Gothic"/>
              </a:rPr>
              <a:t>PROPRIETARY IP CONVERSION</a:t>
            </a:r>
            <a:endParaRPr lang="en-US" sz="2000" b="1" dirty="0">
              <a:solidFill>
                <a:srgbClr val="EF4035"/>
              </a:solidFill>
              <a:latin typeface="Century Gothic"/>
              <a:cs typeface="Century Gothic"/>
            </a:endParaRPr>
          </a:p>
        </p:txBody>
      </p:sp>
      <p:pic>
        <p:nvPicPr>
          <p:cNvPr id="16" name="Picture 6" descr="https://encrypted-tbn0.gstatic.com/images?q=tbn:ANd9GcRyNEcJNLx7I-P26BRrHjhbM4l5d3R60kbuG0a333wLgxyAQU20C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4343">
            <a:off x="4316385" y="3014350"/>
            <a:ext cx="1068414" cy="80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66700" y="2425700"/>
            <a:ext cx="3314700" cy="1092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bizo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24" y="342900"/>
            <a:ext cx="1548423" cy="635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78366" y="977900"/>
            <a:ext cx="5916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rPr>
              <a:t>Factory</a:t>
            </a:r>
            <a:endParaRPr lang="en-US" sz="4400" b="1" dirty="0">
              <a:solidFill>
                <a:schemeClr val="bg1">
                  <a:lumMod val="6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1466" y="2540000"/>
            <a:ext cx="33507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Data is collected</a:t>
            </a:r>
          </a:p>
          <a:p>
            <a:r>
              <a:rPr lang="en-US" sz="25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via 5 methods:</a:t>
            </a:r>
          </a:p>
          <a:p>
            <a:endParaRPr lang="en-US" sz="25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pic>
        <p:nvPicPr>
          <p:cNvPr id="17" name="Picture 2" descr="http://www.bizo.com/images/bpa-logo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3236">
            <a:off x="3987798" y="2490969"/>
            <a:ext cx="1305268" cy="46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936240" y="5474486"/>
            <a:ext cx="3233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spcAft>
                <a:spcPts val="200"/>
              </a:spcAft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EF4035"/>
                </a:solidFill>
                <a:latin typeface="Century Gothic"/>
                <a:cs typeface="Century Gothic"/>
              </a:rPr>
              <a:t>OFFLINE DATABASES</a:t>
            </a:r>
            <a:endParaRPr lang="en-US" sz="2000" b="1" dirty="0">
              <a:solidFill>
                <a:srgbClr val="EF4035"/>
              </a:solidFill>
              <a:latin typeface="Century Gothic"/>
              <a:cs typeface="Century Gothic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31531" y="5848797"/>
            <a:ext cx="2638395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spcAft>
                <a:spcPts val="200"/>
              </a:spcAft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EF4035"/>
                </a:solidFill>
                <a:latin typeface="Century Gothic"/>
                <a:cs typeface="Century Gothic"/>
              </a:rPr>
              <a:t>E-MAIL DATA</a:t>
            </a:r>
            <a:endParaRPr lang="en-US" sz="2000" b="1" dirty="0">
              <a:solidFill>
                <a:srgbClr val="EF4035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7212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9144000" cy="6421454"/>
          </a:xfrm>
          <a:prstGeom prst="rect">
            <a:avLst/>
          </a:prstGeom>
        </p:spPr>
      </p:pic>
      <p:pic>
        <p:nvPicPr>
          <p:cNvPr id="4" name="Picture 3" descr="globe and logos.png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2581" y="772253"/>
            <a:ext cx="6107785" cy="46875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285197"/>
            <a:ext cx="2622082" cy="1175698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400" b="1" kern="600" spc="-220" dirty="0" smtClean="0">
                <a:solidFill>
                  <a:srgbClr val="FFFFFF"/>
                </a:solidFill>
                <a:latin typeface="Century Gothic"/>
                <a:cs typeface="Century Gothic"/>
              </a:rPr>
              <a:t>The Source</a:t>
            </a:r>
            <a:endParaRPr lang="en-US" sz="4400" b="1" kern="600" spc="-22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" y="3268386"/>
            <a:ext cx="2622082" cy="781744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kern="600" dirty="0" smtClean="0">
                <a:solidFill>
                  <a:schemeClr val="bg1"/>
                </a:solidFill>
                <a:latin typeface="Century Gothic"/>
                <a:cs typeface="Century Gothic"/>
              </a:rPr>
              <a:t>of </a:t>
            </a:r>
          </a:p>
          <a:p>
            <a:pPr algn="ctr">
              <a:lnSpc>
                <a:spcPct val="80000"/>
              </a:lnSpc>
            </a:pPr>
            <a:r>
              <a:rPr lang="en-US" sz="2800" kern="600" dirty="0" smtClean="0">
                <a:solidFill>
                  <a:schemeClr val="bg1"/>
                </a:solidFill>
                <a:latin typeface="Century Gothic"/>
                <a:cs typeface="Century Gothic"/>
              </a:rPr>
              <a:t>Bizo’s Data</a:t>
            </a:r>
            <a:endParaRPr lang="en-US" sz="2800" kern="6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50156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.b_blank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428332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4003525" y="873167"/>
            <a:ext cx="5080000" cy="4760230"/>
            <a:chOff x="4003525" y="873167"/>
            <a:chExt cx="5080000" cy="4760230"/>
          </a:xfrm>
        </p:grpSpPr>
        <p:grpSp>
          <p:nvGrpSpPr>
            <p:cNvPr id="46" name="Group 45"/>
            <p:cNvGrpSpPr/>
            <p:nvPr/>
          </p:nvGrpSpPr>
          <p:grpSpPr>
            <a:xfrm>
              <a:off x="4523619" y="1616291"/>
              <a:ext cx="4076097" cy="4017106"/>
              <a:chOff x="4269617" y="552591"/>
              <a:chExt cx="4959050" cy="4887281"/>
            </a:xfrm>
          </p:grpSpPr>
          <p:pic>
            <p:nvPicPr>
              <p:cNvPr id="17" name="Picture 7"/>
              <p:cNvPicPr>
                <a:picLocks noChangeAspect="1" noChangeArrowheads="1"/>
              </p:cNvPicPr>
              <p:nvPr/>
            </p:nvPicPr>
            <p:blipFill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53467" y="1334992"/>
                <a:ext cx="677228" cy="677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0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5152" y="3496508"/>
                <a:ext cx="648371" cy="568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1"/>
              <p:cNvPicPr>
                <a:picLocks noChangeAspect="1" noChangeArrowheads="1"/>
              </p:cNvPicPr>
              <p:nvPr/>
            </p:nvPicPr>
            <p:blipFill>
              <a:blip r:embed="rId5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4548" y="1439443"/>
                <a:ext cx="1133079" cy="464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4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9491" y="4332394"/>
                <a:ext cx="1281237" cy="3726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8"/>
              <p:cNvPicPr>
                <a:picLocks noChangeAspect="1" noChangeArrowheads="1"/>
              </p:cNvPicPr>
              <p:nvPr/>
            </p:nvPicPr>
            <p:blipFill>
              <a:blip r:embed="rId7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8203" y="4299772"/>
                <a:ext cx="885825" cy="4586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19"/>
              <p:cNvPicPr>
                <a:picLocks noChangeAspect="1" noChangeArrowheads="1"/>
              </p:cNvPicPr>
              <p:nvPr/>
            </p:nvPicPr>
            <p:blipFill>
              <a:blip r:embed="rId8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6738" y="2153831"/>
                <a:ext cx="914400" cy="4957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4"/>
              <p:cNvPicPr>
                <a:picLocks noChangeAspect="1" noChangeArrowheads="1"/>
              </p:cNvPicPr>
              <p:nvPr/>
            </p:nvPicPr>
            <p:blipFill>
              <a:blip r:embed="rId9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2685" y="3621241"/>
                <a:ext cx="1249861" cy="298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2"/>
              <p:cNvPicPr>
                <a:picLocks noChangeAspect="1" noChangeArrowheads="1"/>
              </p:cNvPicPr>
              <p:nvPr/>
            </p:nvPicPr>
            <p:blipFill>
              <a:blip r:embed="rId10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53467" y="552591"/>
                <a:ext cx="609600" cy="6412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 rotWithShape="1">
              <a:blip r:embed="rId11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9360"/>
              <a:stretch/>
            </p:blipFill>
            <p:spPr bwMode="auto">
              <a:xfrm>
                <a:off x="7705129" y="4955419"/>
                <a:ext cx="1028842" cy="3785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6" name="Picture 26"/>
              <p:cNvPicPr>
                <a:picLocks noChangeAspect="1" noChangeArrowheads="1"/>
              </p:cNvPicPr>
              <p:nvPr/>
            </p:nvPicPr>
            <p:blipFill>
              <a:blip r:embed="rId12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6421" y="593651"/>
                <a:ext cx="705803" cy="668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6" descr="verizon_logo.png"/>
              <p:cNvPicPr>
                <a:picLocks noChangeAspect="1"/>
              </p:cNvPicPr>
              <p:nvPr/>
            </p:nvPicPr>
            <p:blipFill>
              <a:blip r:embed="rId1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50540" y="1393689"/>
                <a:ext cx="825500" cy="461721"/>
              </a:xfrm>
              <a:prstGeom prst="rect">
                <a:avLst/>
              </a:prstGeom>
            </p:spPr>
          </p:pic>
          <p:pic>
            <p:nvPicPr>
              <p:cNvPr id="28" name="Picture 27" descr="aramark_logo.jpg"/>
              <p:cNvPicPr>
                <a:picLocks noChangeAspect="1"/>
              </p:cNvPicPr>
              <p:nvPr/>
            </p:nvPicPr>
            <p:blipFill>
              <a:blip r:embed="rId14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79809" y="2976638"/>
                <a:ext cx="1366762" cy="292877"/>
              </a:xfrm>
              <a:prstGeom prst="rect">
                <a:avLst/>
              </a:prstGeom>
            </p:spPr>
          </p:pic>
          <p:pic>
            <p:nvPicPr>
              <p:cNvPr id="29" name="Picture 28" descr="at&amp;t_logo.jpg"/>
              <p:cNvPicPr>
                <a:picLocks noChangeAspect="1"/>
              </p:cNvPicPr>
              <p:nvPr/>
            </p:nvPicPr>
            <p:blipFill>
              <a:blip r:embed="rId15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691738" y="2089071"/>
                <a:ext cx="998118" cy="465788"/>
              </a:xfrm>
              <a:prstGeom prst="rect">
                <a:avLst/>
              </a:prstGeom>
            </p:spPr>
          </p:pic>
          <p:pic>
            <p:nvPicPr>
              <p:cNvPr id="30" name="Picture 29" descr="AA_logo.jpeg"/>
              <p:cNvPicPr>
                <a:picLocks noChangeAspect="1"/>
              </p:cNvPicPr>
              <p:nvPr/>
            </p:nvPicPr>
            <p:blipFill>
              <a:blip r:embed="rId16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42199" y="2035865"/>
                <a:ext cx="1286468" cy="465612"/>
              </a:xfrm>
              <a:prstGeom prst="rect">
                <a:avLst/>
              </a:prstGeom>
            </p:spPr>
          </p:pic>
          <p:pic>
            <p:nvPicPr>
              <p:cNvPr id="31" name="Picture 30" descr="avis_logo.jpeg"/>
              <p:cNvPicPr>
                <a:picLocks noChangeAspect="1"/>
              </p:cNvPicPr>
              <p:nvPr/>
            </p:nvPicPr>
            <p:blipFill>
              <a:blip r:embed="rId17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1045" y="3561564"/>
                <a:ext cx="1049866" cy="381000"/>
              </a:xfrm>
              <a:prstGeom prst="rect">
                <a:avLst/>
              </a:prstGeom>
            </p:spPr>
          </p:pic>
          <p:pic>
            <p:nvPicPr>
              <p:cNvPr id="32" name="Picture 31" descr="webex_logo.png"/>
              <p:cNvPicPr>
                <a:picLocks noChangeAspect="1"/>
              </p:cNvPicPr>
              <p:nvPr/>
            </p:nvPicPr>
            <p:blipFill>
              <a:blip r:embed="rId18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4312" y="4267681"/>
                <a:ext cx="1236279" cy="474862"/>
              </a:xfrm>
              <a:prstGeom prst="rect">
                <a:avLst/>
              </a:prstGeom>
            </p:spPr>
          </p:pic>
          <p:pic>
            <p:nvPicPr>
              <p:cNvPr id="33" name="Picture 32" descr="microsoft_logo.jpeg"/>
              <p:cNvPicPr>
                <a:picLocks noChangeAspect="1"/>
              </p:cNvPicPr>
              <p:nvPr/>
            </p:nvPicPr>
            <p:blipFill>
              <a:blip r:embed="rId19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69956" y="3503991"/>
                <a:ext cx="1008652" cy="523723"/>
              </a:xfrm>
              <a:prstGeom prst="rect">
                <a:avLst/>
              </a:prstGeom>
            </p:spPr>
          </p:pic>
          <p:pic>
            <p:nvPicPr>
              <p:cNvPr id="34" name="Picture 33" descr="salesforce-logo.jpg"/>
              <p:cNvPicPr>
                <a:picLocks noChangeAspect="1"/>
              </p:cNvPicPr>
              <p:nvPr/>
            </p:nvPicPr>
            <p:blipFill>
              <a:blip r:embed="rId20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6048" y="571208"/>
                <a:ext cx="778213" cy="609600"/>
              </a:xfrm>
              <a:prstGeom prst="rect">
                <a:avLst/>
              </a:prstGeom>
            </p:spPr>
          </p:pic>
          <p:pic>
            <p:nvPicPr>
              <p:cNvPr id="35" name="Picture 34" descr="symantec-logo.jpg"/>
              <p:cNvPicPr>
                <a:picLocks noChangeAspect="1"/>
              </p:cNvPicPr>
              <p:nvPr/>
            </p:nvPicPr>
            <p:blipFill>
              <a:blip r:embed="rId21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35523" y="5046134"/>
                <a:ext cx="1338712" cy="393738"/>
              </a:xfrm>
              <a:prstGeom prst="rect">
                <a:avLst/>
              </a:prstGeom>
            </p:spPr>
          </p:pic>
          <p:pic>
            <p:nvPicPr>
              <p:cNvPr id="36" name="Picture 35" descr="Lenovo-Logo.png"/>
              <p:cNvPicPr>
                <a:picLocks noChangeAspect="1"/>
              </p:cNvPicPr>
              <p:nvPr/>
            </p:nvPicPr>
            <p:blipFill>
              <a:blip r:embed="rId22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61151" y="3034695"/>
                <a:ext cx="1092421" cy="217119"/>
              </a:xfrm>
              <a:prstGeom prst="rect">
                <a:avLst/>
              </a:prstGeom>
            </p:spPr>
          </p:pic>
          <p:pic>
            <p:nvPicPr>
              <p:cNvPr id="37" name="Picture 2"/>
              <p:cNvPicPr>
                <a:picLocks noChangeAspect="1" noChangeArrowheads="1"/>
              </p:cNvPicPr>
              <p:nvPr/>
            </p:nvPicPr>
            <p:blipFill>
              <a:blip r:embed="rId2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60260" y="593159"/>
                <a:ext cx="1466278" cy="5093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8" name="Picture 12"/>
              <p:cNvPicPr>
                <a:picLocks noChangeAspect="1" noChangeArrowheads="1"/>
              </p:cNvPicPr>
              <p:nvPr/>
            </p:nvPicPr>
            <p:blipFill>
              <a:blip r:embed="rId24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7267" y="2153412"/>
                <a:ext cx="838871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8"/>
              <p:cNvPicPr>
                <a:picLocks noChangeAspect="1" noChangeArrowheads="1"/>
              </p:cNvPicPr>
              <p:nvPr/>
            </p:nvPicPr>
            <p:blipFill>
              <a:blip r:embed="rId25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6654" y="1422400"/>
                <a:ext cx="1174507" cy="44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39" descr="libmutual_logo.gif"/>
              <p:cNvPicPr>
                <a:picLocks noChangeAspect="1"/>
              </p:cNvPicPr>
              <p:nvPr/>
            </p:nvPicPr>
            <p:blipFill>
              <a:blip r:embed="rId26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7429" b="17895"/>
              <a:stretch>
                <a:fillRect/>
              </a:stretch>
            </p:blipFill>
            <p:spPr>
              <a:xfrm>
                <a:off x="7955456" y="2822138"/>
                <a:ext cx="1188544" cy="572262"/>
              </a:xfrm>
              <a:prstGeom prst="rect">
                <a:avLst/>
              </a:prstGeom>
            </p:spPr>
          </p:pic>
          <p:pic>
            <p:nvPicPr>
              <p:cNvPr id="41" name="Picture 40" descr="pitney-bowes_logo.png"/>
              <p:cNvPicPr>
                <a:picLocks noChangeAspect="1"/>
              </p:cNvPicPr>
              <p:nvPr/>
            </p:nvPicPr>
            <p:blipFill>
              <a:blip r:embed="rId27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69617" y="5112631"/>
                <a:ext cx="1411415" cy="277007"/>
              </a:xfrm>
              <a:prstGeom prst="rect">
                <a:avLst/>
              </a:prstGeom>
            </p:spPr>
          </p:pic>
          <p:pic>
            <p:nvPicPr>
              <p:cNvPr id="42" name="Picture 41" descr="adp_logo.gif"/>
              <p:cNvPicPr>
                <a:picLocks noChangeAspect="1"/>
              </p:cNvPicPr>
              <p:nvPr/>
            </p:nvPicPr>
            <p:blipFill>
              <a:blip r:embed="rId28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10000" r="61811" b="36667"/>
              <a:stretch>
                <a:fillRect/>
              </a:stretch>
            </p:blipFill>
            <p:spPr>
              <a:xfrm>
                <a:off x="5572757" y="2946400"/>
                <a:ext cx="807680" cy="399677"/>
              </a:xfrm>
              <a:prstGeom prst="rect">
                <a:avLst/>
              </a:prstGeom>
            </p:spPr>
          </p:pic>
        </p:grpSp>
        <p:sp>
          <p:nvSpPr>
            <p:cNvPr id="47" name="TextBox 46"/>
            <p:cNvSpPr txBox="1"/>
            <p:nvPr/>
          </p:nvSpPr>
          <p:spPr>
            <a:xfrm>
              <a:off x="4003525" y="873167"/>
              <a:ext cx="5080000" cy="451398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800" b="1" dirty="0" smtClean="0">
                  <a:solidFill>
                    <a:srgbClr val="E33538"/>
                  </a:solidFill>
                  <a:latin typeface="Century Gothic"/>
                  <a:cs typeface="Century Gothic"/>
                </a:rPr>
                <a:t>LEADING GLOBAL BRANDS</a:t>
              </a:r>
              <a:endParaRPr lang="en-US" sz="2800" b="1" dirty="0">
                <a:solidFill>
                  <a:srgbClr val="E33538"/>
                </a:solidFill>
                <a:latin typeface="Century Gothic"/>
                <a:cs typeface="Century Gothic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09737" y="1626748"/>
            <a:ext cx="2916451" cy="605286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i="1" dirty="0" smtClean="0">
                <a:solidFill>
                  <a:srgbClr val="1D97CF"/>
                </a:solidFill>
                <a:latin typeface="Century Gothic"/>
                <a:cs typeface="Century Gothic"/>
              </a:rPr>
              <a:t>Supporting</a:t>
            </a:r>
            <a:endParaRPr lang="en-US" sz="4000" i="1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71513" y="2181284"/>
            <a:ext cx="2206862" cy="938710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6600" b="1" i="1" dirty="0" smtClean="0">
                <a:solidFill>
                  <a:srgbClr val="FFFFFF"/>
                </a:solidFill>
                <a:latin typeface="Century Gothic"/>
                <a:cs typeface="Century Gothic"/>
              </a:rPr>
              <a:t>over</a:t>
            </a:r>
            <a:endParaRPr lang="en-US" sz="6600" b="1" i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745618" y="2660948"/>
            <a:ext cx="508001" cy="107648"/>
            <a:chOff x="2564190" y="2503714"/>
            <a:chExt cx="508001" cy="107648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2564190" y="2503714"/>
              <a:ext cx="508001" cy="0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2564190" y="2611362"/>
              <a:ext cx="508001" cy="0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257628" y="2648853"/>
            <a:ext cx="508001" cy="107648"/>
            <a:chOff x="2564190" y="2503714"/>
            <a:chExt cx="508001" cy="107648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2564190" y="2503714"/>
              <a:ext cx="508001" cy="0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564190" y="2611362"/>
              <a:ext cx="508001" cy="0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-16361" y="3050389"/>
            <a:ext cx="3582611" cy="132343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600" dirty="0" smtClean="0">
                <a:solidFill>
                  <a:srgbClr val="1D97CF"/>
                </a:solidFill>
                <a:latin typeface="Century Gothic"/>
                <a:cs typeface="Century Gothic"/>
              </a:rPr>
              <a:t>750</a:t>
            </a:r>
            <a:endParaRPr lang="en-US" sz="9600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5523" y="4334566"/>
            <a:ext cx="2916451" cy="99103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i="1" dirty="0" smtClean="0">
                <a:solidFill>
                  <a:srgbClr val="1D97CF"/>
                </a:solidFill>
                <a:latin typeface="Century Gothic"/>
                <a:cs typeface="Century Gothic"/>
              </a:rPr>
              <a:t>SMB Marketers and Leading Global Brands</a:t>
            </a:r>
            <a:endParaRPr lang="en-US" sz="2400" i="1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6359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3133</TotalTime>
  <Words>694</Words>
  <Application>Microsoft Macintosh PowerPoint</Application>
  <PresentationFormat>On-screen Show (4:3)</PresentationFormat>
  <Paragraphs>175</Paragraphs>
  <Slides>14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</vt:lpstr>
      <vt:lpstr>PowerPoint Presentation</vt:lpstr>
    </vt:vector>
  </TitlesOfParts>
  <Company>Ethos3 Communications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Alexander</dc:creator>
  <cp:lastModifiedBy>Tara DeZao</cp:lastModifiedBy>
  <cp:revision>169</cp:revision>
  <cp:lastPrinted>2013-05-07T21:25:04Z</cp:lastPrinted>
  <dcterms:created xsi:type="dcterms:W3CDTF">2013-03-20T19:44:30Z</dcterms:created>
  <dcterms:modified xsi:type="dcterms:W3CDTF">2014-01-08T23:45:48Z</dcterms:modified>
</cp:coreProperties>
</file>